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5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96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994" autoAdjust="0"/>
  </p:normalViewPr>
  <p:slideViewPr>
    <p:cSldViewPr snapToGrid="0" snapToObjects="1">
      <p:cViewPr varScale="1">
        <p:scale>
          <a:sx n="84" d="100"/>
          <a:sy n="84" d="100"/>
        </p:scale>
        <p:origin x="-3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7F0D7-827D-1247-8DF6-E0AE85A716D5}" type="datetimeFigureOut">
              <a:rPr lang="en-US" smtClean="0"/>
              <a:t>8/9/17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11832-4D02-2F40-A108-441013AC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90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 err="1" smtClean="0">
                <a:latin typeface="Times New Roman"/>
                <a:cs typeface="Times New Roman"/>
              </a:rPr>
              <a:t>Pict</a:t>
            </a:r>
            <a:r>
              <a:rPr lang="en-US" sz="800" dirty="0" smtClean="0">
                <a:latin typeface="Times New Roman"/>
                <a:cs typeface="Times New Roman"/>
              </a:rPr>
              <a:t> 2: https://</a:t>
            </a:r>
            <a:r>
              <a:rPr lang="en-US" sz="800" dirty="0" err="1" smtClean="0">
                <a:latin typeface="Times New Roman"/>
                <a:cs typeface="Times New Roman"/>
              </a:rPr>
              <a:t>www.flickr.com</a:t>
            </a:r>
            <a:r>
              <a:rPr lang="en-US" sz="800" dirty="0" smtClean="0">
                <a:latin typeface="Times New Roman"/>
                <a:cs typeface="Times New Roman"/>
              </a:rPr>
              <a:t>/photos/patriotic-ww1/16536939830/in/photolist-rtMcGN-et6S9X-rcj95f-S9JVv7-qmfuri-9RCFcU-9zD77b-UFWtHh-e78Avv-VWr9gL-bBoLCM-9fvvBX-fz2dsu-ptsmof-UDpdKW-pvrjcU-bueYJy-dufyQx-6udoy4-o1zHar-rtSGW2-5EGLjM-qx6idH-dXYiwb-58V9vh-nU66dK-o1zHcR-7bb59d-rs1Yp1-VDuVuC-qe9zDH-qrnLST-a6FaNK-p3bRRx-pm9Rav-RTT6Uq-pKEymB-apRoaX-qhVXex-b7nHBZ-9aCkkm-rtMcUw-a6FbsK-US2teU-7ZdrLz-gLa6nr-Sg3K7v-TAeUoJ-9e1Cvf-a5wJpn/</a:t>
            </a:r>
          </a:p>
          <a:p>
            <a:endParaRPr lang="en-US" sz="800" dirty="0" smtClean="0">
              <a:latin typeface="Times New Roman"/>
              <a:cs typeface="Times New Roman"/>
            </a:endParaRPr>
          </a:p>
          <a:p>
            <a:r>
              <a:rPr lang="en-US" sz="800" dirty="0" smtClean="0">
                <a:latin typeface="Times New Roman"/>
                <a:cs typeface="Times New Roman"/>
              </a:rPr>
              <a:t>Pic 1: https://</a:t>
            </a:r>
            <a:r>
              <a:rPr lang="en-US" sz="800" dirty="0" err="1" smtClean="0">
                <a:latin typeface="Times New Roman"/>
                <a:cs typeface="Times New Roman"/>
              </a:rPr>
              <a:t>www.flickr.com</a:t>
            </a:r>
            <a:r>
              <a:rPr lang="en-US" sz="800" dirty="0" smtClean="0">
                <a:latin typeface="Times New Roman"/>
                <a:cs typeface="Times New Roman"/>
              </a:rPr>
              <a:t>/photos/98920501@N04/9288866145/in/photolist-VT1Suc-cKd73o-dmASoP-4w4X9B-4sMeVA-f9PShz-fASC6D-g5gzYb-4uQd94-2PoBgm-bsa6Q3-q7cU77-bX3LYv-dcYcrz-bq4qBD-q2NP86-Sb4wKH-fkTyZy-q2Gr3Y-4sr8mB-2X8E45-ScbKAT-7DuQTw-4yndVC-4xNgAf-p9uESM-ckuyRJ-brW7xQ-8aTJPn-5NPt8t-6sJUTJ-7kG87L-5NTKgL-q2FMts-dwc5x3-4dm6a3-5NTKkW-iaRiB1-5NPtcH-EcDcP-aJxECg-dha8Kf-aJxFyP-DGaPN-cCqACL-5NTK4m-fkTwFU-aJxFgT-4sYreo-aJxEQ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11832-4D02-2F40-A108-441013AC8F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25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11832-4D02-2F40-A108-441013AC8F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9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D35D375-C3E6-2B40-8C95-AD0AFD64479D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3AAA3B1-4FD4-6741-A36A-8767FB73B0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deutsche-maerchenstrasse.com/de/die-brueder-grimm/lebensdaten-gedenktage-jubilaee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utsche-maerchenstrasse.com/de/die-brueder-grimm/lebensstationen-der-brueder-grimm/" TargetMode="External"/><Relationship Id="rId4" Type="http://schemas.openxmlformats.org/officeDocument/2006/relationships/hyperlink" Target="http://www.grimmstories.com/de/grimm_maerchen/index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Die </a:t>
            </a:r>
            <a:r>
              <a:rPr lang="en-US" dirty="0" err="1" smtClean="0"/>
              <a:t>Brüder</a:t>
            </a:r>
            <a:r>
              <a:rPr lang="en-US" dirty="0" smtClean="0"/>
              <a:t> Grimm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Märchenstunde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940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600" dirty="0"/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err="1" smtClean="0"/>
              <a:t>Aschenputtel</a:t>
            </a:r>
            <a:r>
              <a:rPr lang="en-US" sz="1600" dirty="0" smtClean="0"/>
              <a:t>						</a:t>
            </a:r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smtClean="0"/>
              <a:t>Rapunzel</a:t>
            </a:r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err="1" smtClean="0"/>
              <a:t>Hänsel</a:t>
            </a:r>
            <a:r>
              <a:rPr lang="en-US" sz="1600" dirty="0" smtClean="0"/>
              <a:t> und Gretel</a:t>
            </a:r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err="1" smtClean="0"/>
              <a:t>Dornröschen</a:t>
            </a:r>
            <a:endParaRPr lang="en-US" sz="1600" dirty="0" smtClean="0"/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err="1" smtClean="0"/>
              <a:t>Schneewitchen</a:t>
            </a:r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smtClean="0"/>
              <a:t>Die Bremer </a:t>
            </a:r>
            <a:r>
              <a:rPr lang="en-US" sz="1600" dirty="0" err="1" smtClean="0"/>
              <a:t>Stadtmusikanten</a:t>
            </a:r>
            <a:endParaRPr lang="en-US" sz="1600" dirty="0" smtClean="0"/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smtClean="0"/>
              <a:t>Die </a:t>
            </a:r>
            <a:r>
              <a:rPr lang="en-US" sz="1600" dirty="0" err="1" smtClean="0"/>
              <a:t>Schöne</a:t>
            </a:r>
            <a:r>
              <a:rPr lang="en-US" sz="1600" dirty="0" smtClean="0"/>
              <a:t> und das </a:t>
            </a:r>
            <a:r>
              <a:rPr lang="en-US" sz="1600" dirty="0" err="1" smtClean="0"/>
              <a:t>Biest</a:t>
            </a:r>
            <a:endParaRPr lang="en-US" sz="1600" dirty="0" smtClean="0"/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err="1" smtClean="0"/>
              <a:t>Rotkäppchen</a:t>
            </a:r>
            <a:endParaRPr lang="en-US" sz="1600" dirty="0" smtClean="0"/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smtClean="0"/>
              <a:t>Der </a:t>
            </a:r>
            <a:r>
              <a:rPr lang="en-US" sz="1600" dirty="0" err="1" smtClean="0"/>
              <a:t>Froschkönig</a:t>
            </a:r>
            <a:endParaRPr lang="en-US" sz="1600" dirty="0" smtClean="0"/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smtClean="0"/>
              <a:t>Die </a:t>
            </a:r>
            <a:r>
              <a:rPr lang="en-US" sz="1600" dirty="0" err="1" smtClean="0"/>
              <a:t>kleine</a:t>
            </a:r>
            <a:r>
              <a:rPr lang="en-US" sz="1600" dirty="0" smtClean="0"/>
              <a:t> </a:t>
            </a:r>
            <a:r>
              <a:rPr lang="en-US" sz="1600" dirty="0" err="1" smtClean="0"/>
              <a:t>Meerjungfrau</a:t>
            </a:r>
            <a:endParaRPr lang="en-US" sz="1600" dirty="0" smtClean="0"/>
          </a:p>
          <a:p>
            <a:pPr>
              <a:buClr>
                <a:srgbClr val="379623"/>
              </a:buClr>
              <a:buFont typeface="Wingdings" charset="2"/>
              <a:buChar char="q"/>
            </a:pPr>
            <a:r>
              <a:rPr lang="en-US" sz="1600" dirty="0" smtClean="0"/>
              <a:t>Der </a:t>
            </a:r>
            <a:r>
              <a:rPr lang="en-US" sz="1600" dirty="0" err="1" smtClean="0"/>
              <a:t>Rattenfänger</a:t>
            </a:r>
            <a:r>
              <a:rPr lang="en-US" sz="1600" dirty="0" smtClean="0"/>
              <a:t> von Hameln</a:t>
            </a:r>
          </a:p>
          <a:p>
            <a:pPr>
              <a:buClr>
                <a:srgbClr val="FF0000"/>
              </a:buClr>
              <a:buFont typeface="Wingdings" charset="2"/>
              <a:buChar char="q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Kinder- und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Hausmärchen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b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800" dirty="0" err="1" smtClean="0">
                <a:solidFill>
                  <a:srgbClr val="008000"/>
                </a:solidFill>
              </a:rPr>
              <a:t>Wie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heißen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diese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Märchen</a:t>
            </a:r>
            <a:r>
              <a:rPr lang="en-US" sz="2800" dirty="0" smtClean="0">
                <a:solidFill>
                  <a:srgbClr val="008000"/>
                </a:solidFill>
              </a:rPr>
              <a:t> auf </a:t>
            </a:r>
            <a:r>
              <a:rPr lang="en-US" sz="2800" dirty="0" err="1" smtClean="0">
                <a:solidFill>
                  <a:srgbClr val="008000"/>
                </a:solidFill>
              </a:rPr>
              <a:t>Englisch</a:t>
            </a:r>
            <a:r>
              <a:rPr lang="en-US" sz="2800" dirty="0" smtClean="0">
                <a:solidFill>
                  <a:srgbClr val="008000"/>
                </a:solidFill>
              </a:rPr>
              <a:t>?</a:t>
            </a:r>
            <a:br>
              <a:rPr lang="en-US" sz="2800" dirty="0" smtClean="0">
                <a:solidFill>
                  <a:srgbClr val="008000"/>
                </a:solidFill>
              </a:rPr>
            </a:br>
            <a:endParaRPr lang="en-US" sz="2800" dirty="0">
              <a:solidFill>
                <a:srgbClr val="008000"/>
              </a:solidFill>
            </a:endParaRPr>
          </a:p>
        </p:txBody>
      </p:sp>
      <p:pic>
        <p:nvPicPr>
          <p:cNvPr id="4" name="Picture 3" descr="12760805183_f9735e58dc_q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17147">
            <a:off x="6579371" y="1616967"/>
            <a:ext cx="1967571" cy="1967571"/>
          </a:xfrm>
          <a:prstGeom prst="rect">
            <a:avLst/>
          </a:prstGeom>
        </p:spPr>
      </p:pic>
      <p:pic>
        <p:nvPicPr>
          <p:cNvPr id="5" name="Picture 4" descr="16536939830_3c1905cc6a_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82427">
            <a:off x="5120386" y="3951477"/>
            <a:ext cx="2164238" cy="216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75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sz="2100" dirty="0" smtClean="0"/>
          </a:p>
          <a:p>
            <a:r>
              <a:rPr lang="en-US" sz="2100" dirty="0"/>
              <a:t>Jacob (1785-1863) und Wilhelm (1786-1859) Grimm</a:t>
            </a:r>
          </a:p>
          <a:p>
            <a:r>
              <a:rPr lang="en-US" sz="2100" dirty="0" err="1"/>
              <a:t>Geboren</a:t>
            </a:r>
            <a:r>
              <a:rPr lang="en-US" sz="2100" dirty="0"/>
              <a:t> in Hanau (</a:t>
            </a:r>
            <a:r>
              <a:rPr lang="en-US" sz="2100" dirty="0" err="1"/>
              <a:t>Bundesstaat</a:t>
            </a:r>
            <a:r>
              <a:rPr lang="en-US" sz="2100" dirty="0"/>
              <a:t>: Hessen)</a:t>
            </a:r>
          </a:p>
          <a:p>
            <a:r>
              <a:rPr lang="en-US" sz="2100" dirty="0" err="1"/>
              <a:t>Beide</a:t>
            </a:r>
            <a:r>
              <a:rPr lang="en-US" sz="2100" dirty="0"/>
              <a:t> </a:t>
            </a:r>
            <a:r>
              <a:rPr lang="en-US" sz="2100" dirty="0" err="1"/>
              <a:t>studierten</a:t>
            </a:r>
            <a:r>
              <a:rPr lang="en-US" sz="2100" dirty="0"/>
              <a:t> </a:t>
            </a:r>
            <a:r>
              <a:rPr lang="en-US" sz="2100" dirty="0" err="1"/>
              <a:t>Rechtswissenschaft</a:t>
            </a:r>
            <a:r>
              <a:rPr lang="en-US" sz="2100" dirty="0"/>
              <a:t> an der </a:t>
            </a:r>
            <a:r>
              <a:rPr lang="en-US" sz="2100" dirty="0" err="1"/>
              <a:t>Universität</a:t>
            </a:r>
            <a:r>
              <a:rPr lang="en-US" sz="2100" dirty="0"/>
              <a:t> Marburg.</a:t>
            </a:r>
          </a:p>
          <a:p>
            <a:r>
              <a:rPr lang="en-US" sz="2100" dirty="0" err="1"/>
              <a:t>Beide</a:t>
            </a:r>
            <a:r>
              <a:rPr lang="en-US" sz="2100" dirty="0"/>
              <a:t> </a:t>
            </a:r>
            <a:r>
              <a:rPr lang="en-US" sz="2100" dirty="0" err="1"/>
              <a:t>waren</a:t>
            </a:r>
            <a:r>
              <a:rPr lang="en-US" sz="2100" dirty="0"/>
              <a:t> an </a:t>
            </a:r>
            <a:r>
              <a:rPr lang="en-US" sz="2100" dirty="0" err="1"/>
              <a:t>einer</a:t>
            </a:r>
            <a:r>
              <a:rPr lang="en-US" sz="2100" dirty="0"/>
              <a:t> </a:t>
            </a:r>
            <a:r>
              <a:rPr lang="en-US" sz="2100" dirty="0" err="1"/>
              <a:t>Bibliothek</a:t>
            </a:r>
            <a:r>
              <a:rPr lang="en-US" sz="2100" dirty="0"/>
              <a:t> </a:t>
            </a:r>
            <a:r>
              <a:rPr lang="en-US" sz="2100" dirty="0" err="1"/>
              <a:t>beschäftigt</a:t>
            </a:r>
            <a:r>
              <a:rPr lang="en-US" sz="2100" dirty="0"/>
              <a:t>.</a:t>
            </a:r>
          </a:p>
          <a:p>
            <a:r>
              <a:rPr lang="en-US" sz="2100" dirty="0"/>
              <a:t>Die Kinder- und </a:t>
            </a:r>
            <a:r>
              <a:rPr lang="en-US" sz="2100" dirty="0" err="1"/>
              <a:t>Hausmärchen</a:t>
            </a:r>
            <a:r>
              <a:rPr lang="en-US" sz="2100" dirty="0"/>
              <a:t> </a:t>
            </a:r>
            <a:r>
              <a:rPr lang="en-US" sz="2100" dirty="0" err="1"/>
              <a:t>gibt</a:t>
            </a:r>
            <a:r>
              <a:rPr lang="en-US" sz="2100" dirty="0"/>
              <a:t> </a:t>
            </a:r>
            <a:r>
              <a:rPr lang="en-US" sz="2100" dirty="0" err="1"/>
              <a:t>es</a:t>
            </a:r>
            <a:r>
              <a:rPr lang="en-US" sz="2100" dirty="0"/>
              <a:t> in 2 </a:t>
            </a:r>
            <a:r>
              <a:rPr lang="en-US" sz="2100" dirty="0" err="1"/>
              <a:t>Bänden</a:t>
            </a:r>
            <a:r>
              <a:rPr lang="en-US" sz="2100" dirty="0"/>
              <a:t>.</a:t>
            </a:r>
          </a:p>
          <a:p>
            <a:r>
              <a:rPr lang="en-US" sz="2100" dirty="0" err="1"/>
              <a:t>Sie</a:t>
            </a:r>
            <a:r>
              <a:rPr lang="en-US" sz="2100" dirty="0"/>
              <a:t> </a:t>
            </a:r>
            <a:r>
              <a:rPr lang="en-US" sz="2100" dirty="0" err="1"/>
              <a:t>erschienen</a:t>
            </a:r>
            <a:r>
              <a:rPr lang="en-US" sz="2100" dirty="0"/>
              <a:t> in den </a:t>
            </a:r>
            <a:r>
              <a:rPr lang="en-US" sz="2100" dirty="0" err="1"/>
              <a:t>Jahren</a:t>
            </a:r>
            <a:r>
              <a:rPr lang="en-US" sz="2100" dirty="0"/>
              <a:t> 1812 und 1815.</a:t>
            </a:r>
          </a:p>
          <a:p>
            <a:r>
              <a:rPr lang="en-US" sz="2100" dirty="0" err="1"/>
              <a:t>Brüder</a:t>
            </a:r>
            <a:r>
              <a:rPr lang="en-US" sz="2100" dirty="0"/>
              <a:t> Grimm </a:t>
            </a:r>
            <a:r>
              <a:rPr lang="en-US" sz="2100" dirty="0" err="1"/>
              <a:t>sammelten</a:t>
            </a:r>
            <a:r>
              <a:rPr lang="en-US" sz="2100" dirty="0"/>
              <a:t> </a:t>
            </a:r>
            <a:r>
              <a:rPr lang="en-US" sz="2100" dirty="0" err="1"/>
              <a:t>über</a:t>
            </a:r>
            <a:r>
              <a:rPr lang="en-US" sz="2100" dirty="0"/>
              <a:t> 150 </a:t>
            </a:r>
            <a:r>
              <a:rPr lang="en-US" sz="2100" dirty="0" err="1"/>
              <a:t>Märchen</a:t>
            </a:r>
            <a:r>
              <a:rPr lang="en-US" sz="2100" dirty="0"/>
              <a:t> </a:t>
            </a:r>
            <a:r>
              <a:rPr lang="en-US" sz="2100" dirty="0" err="1"/>
              <a:t>aus</a:t>
            </a:r>
            <a:r>
              <a:rPr lang="en-US" sz="2100" dirty="0"/>
              <a:t> </a:t>
            </a:r>
            <a:r>
              <a:rPr lang="en-US" sz="2100" dirty="0" err="1"/>
              <a:t>mündlicher</a:t>
            </a:r>
            <a:r>
              <a:rPr lang="en-US" sz="2100" dirty="0"/>
              <a:t> </a:t>
            </a:r>
            <a:r>
              <a:rPr lang="en-US" sz="2100" dirty="0" err="1"/>
              <a:t>Überlieferung</a:t>
            </a:r>
            <a:r>
              <a:rPr lang="en-US" sz="2100" dirty="0"/>
              <a:t>.</a:t>
            </a:r>
          </a:p>
          <a:p>
            <a:r>
              <a:rPr lang="en-US" sz="2100" dirty="0"/>
              <a:t>Die </a:t>
            </a:r>
            <a:r>
              <a:rPr lang="en-US" sz="2100" dirty="0" err="1"/>
              <a:t>Brüder</a:t>
            </a:r>
            <a:r>
              <a:rPr lang="en-US" sz="2100" dirty="0"/>
              <a:t> Grimm </a:t>
            </a:r>
            <a:r>
              <a:rPr lang="en-US" sz="2100" dirty="0" err="1"/>
              <a:t>haben</a:t>
            </a:r>
            <a:r>
              <a:rPr lang="en-US" sz="2100" dirty="0"/>
              <a:t> die </a:t>
            </a:r>
            <a:r>
              <a:rPr lang="en-US" sz="2100" dirty="0" err="1"/>
              <a:t>Geschichten</a:t>
            </a:r>
            <a:r>
              <a:rPr lang="en-US" sz="2100" dirty="0"/>
              <a:t> </a:t>
            </a:r>
            <a:r>
              <a:rPr lang="en-US" sz="2100" dirty="0" err="1"/>
              <a:t>manchmal</a:t>
            </a:r>
            <a:r>
              <a:rPr lang="en-US" sz="2100" dirty="0"/>
              <a:t> </a:t>
            </a:r>
            <a:r>
              <a:rPr lang="en-US" sz="2100" dirty="0" err="1"/>
              <a:t>verändert</a:t>
            </a:r>
            <a:r>
              <a:rPr lang="en-US" sz="2100" dirty="0" smtClean="0"/>
              <a:t>.</a:t>
            </a:r>
          </a:p>
          <a:p>
            <a:r>
              <a:rPr lang="en-US" sz="2100" dirty="0"/>
              <a:t>Die </a:t>
            </a:r>
            <a:r>
              <a:rPr lang="en-US" sz="2100" dirty="0" err="1"/>
              <a:t>Märchen</a:t>
            </a:r>
            <a:r>
              <a:rPr lang="en-US" sz="2100" dirty="0"/>
              <a:t> </a:t>
            </a:r>
            <a:r>
              <a:rPr lang="en-US" sz="2100" dirty="0" err="1"/>
              <a:t>wurden</a:t>
            </a:r>
            <a:r>
              <a:rPr lang="en-US" sz="2100" dirty="0"/>
              <a:t> in 160 </a:t>
            </a:r>
            <a:r>
              <a:rPr lang="en-US" sz="2100" dirty="0" err="1"/>
              <a:t>Sprachen</a:t>
            </a:r>
            <a:r>
              <a:rPr lang="en-US" sz="2100" dirty="0"/>
              <a:t> </a:t>
            </a:r>
            <a:r>
              <a:rPr lang="en-US" sz="2100" dirty="0" err="1"/>
              <a:t>übersetzt</a:t>
            </a:r>
            <a:r>
              <a:rPr lang="en-US" sz="2100" dirty="0"/>
              <a:t>.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Brüder</a:t>
            </a:r>
            <a:r>
              <a:rPr lang="en-US" dirty="0"/>
              <a:t> Grimm</a:t>
            </a:r>
          </a:p>
        </p:txBody>
      </p:sp>
    </p:spTree>
    <p:extLst>
      <p:ext uri="{BB962C8B-B14F-4D97-AF65-F5344CB8AC3E}">
        <p14:creationId xmlns:p14="http://schemas.microsoft.com/office/powerpoint/2010/main" val="345721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Was </a:t>
            </a:r>
            <a:r>
              <a:rPr lang="en-US" dirty="0" err="1" smtClean="0"/>
              <a:t>wissen</a:t>
            </a:r>
            <a:r>
              <a:rPr lang="en-US" dirty="0" smtClean="0"/>
              <a:t>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noch</a:t>
            </a:r>
            <a:r>
              <a:rPr lang="en-US" dirty="0" smtClean="0"/>
              <a:t> </a:t>
            </a:r>
            <a:r>
              <a:rPr lang="en-US" dirty="0" err="1" smtClean="0"/>
              <a:t>über</a:t>
            </a:r>
            <a:r>
              <a:rPr lang="en-US" dirty="0" smtClean="0"/>
              <a:t> die </a:t>
            </a:r>
            <a:r>
              <a:rPr lang="en-US" dirty="0" err="1" smtClean="0"/>
              <a:t>Brüder</a:t>
            </a:r>
            <a:r>
              <a:rPr lang="en-US" dirty="0" smtClean="0"/>
              <a:t> Grimm?</a:t>
            </a:r>
          </a:p>
          <a:p>
            <a:r>
              <a:rPr lang="en-US" dirty="0" smtClean="0"/>
              <a:t>Was </a:t>
            </a:r>
            <a:r>
              <a:rPr lang="en-US" dirty="0" err="1" smtClean="0"/>
              <a:t>haben</a:t>
            </a:r>
            <a:r>
              <a:rPr lang="en-US" dirty="0" smtClean="0"/>
              <a:t> die </a:t>
            </a:r>
            <a:r>
              <a:rPr lang="en-US" dirty="0" err="1" smtClean="0"/>
              <a:t>Brüder</a:t>
            </a:r>
            <a:r>
              <a:rPr lang="en-US" dirty="0" smtClean="0"/>
              <a:t> </a:t>
            </a:r>
            <a:r>
              <a:rPr lang="en-US" dirty="0" err="1" smtClean="0"/>
              <a:t>noch</a:t>
            </a:r>
            <a:r>
              <a:rPr lang="en-US" dirty="0" smtClean="0"/>
              <a:t> </a:t>
            </a:r>
            <a:r>
              <a:rPr lang="en-US" dirty="0" err="1" smtClean="0"/>
              <a:t>gemacht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Teilen</a:t>
            </a:r>
            <a:r>
              <a:rPr lang="en-US" dirty="0" smtClean="0"/>
              <a:t>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Ihre</a:t>
            </a:r>
            <a:r>
              <a:rPr lang="en-US" dirty="0" smtClean="0"/>
              <a:t> </a:t>
            </a:r>
            <a:r>
              <a:rPr lang="en-US" dirty="0" err="1" smtClean="0"/>
              <a:t>Informationen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der </a:t>
            </a:r>
            <a:r>
              <a:rPr lang="en-US" dirty="0" err="1" smtClean="0"/>
              <a:t>Klasse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https://www.deutsche-maerchenstrasse.com/de/die-brueder-grimm/lebensdaten-gedenktage-jubilaeen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Klassendiskussion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61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0001" y="2088632"/>
            <a:ext cx="7745505" cy="4760835"/>
          </a:xfrm>
        </p:spPr>
        <p:txBody>
          <a:bodyPr>
            <a:normAutofit fontScale="77500" lnSpcReduction="20000"/>
          </a:bodyPr>
          <a:lstStyle/>
          <a:p>
            <a:r>
              <a:rPr lang="en-US" sz="2000" dirty="0" err="1" smtClean="0">
                <a:latin typeface="+mj-lt"/>
                <a:cs typeface="Times New Roman"/>
              </a:rPr>
              <a:t>Setzen</a:t>
            </a:r>
            <a:r>
              <a:rPr lang="en-US" sz="2000" dirty="0" smtClean="0">
                <a:latin typeface="+mj-lt"/>
                <a:cs typeface="Times New Roman"/>
              </a:rPr>
              <a:t> </a:t>
            </a:r>
            <a:r>
              <a:rPr lang="en-US" sz="2000" dirty="0" err="1" smtClean="0">
                <a:latin typeface="+mj-lt"/>
                <a:cs typeface="Times New Roman"/>
              </a:rPr>
              <a:t>Sie</a:t>
            </a:r>
            <a:r>
              <a:rPr lang="en-US" sz="2000" dirty="0" smtClean="0">
                <a:latin typeface="+mj-lt"/>
                <a:cs typeface="Times New Roman"/>
              </a:rPr>
              <a:t> </a:t>
            </a:r>
            <a:r>
              <a:rPr lang="en-US" sz="2000" dirty="0" err="1" smtClean="0">
                <a:latin typeface="+mj-lt"/>
                <a:cs typeface="Times New Roman"/>
              </a:rPr>
              <a:t>sich</a:t>
            </a:r>
            <a:r>
              <a:rPr lang="en-US" sz="2000" dirty="0" smtClean="0">
                <a:latin typeface="+mj-lt"/>
                <a:cs typeface="Times New Roman"/>
              </a:rPr>
              <a:t> in </a:t>
            </a:r>
            <a:r>
              <a:rPr lang="en-US" sz="2000" dirty="0" err="1" smtClean="0">
                <a:latin typeface="+mj-lt"/>
                <a:cs typeface="Times New Roman"/>
              </a:rPr>
              <a:t>eine</a:t>
            </a:r>
            <a:r>
              <a:rPr lang="en-US" sz="2000" dirty="0" smtClean="0">
                <a:latin typeface="+mj-lt"/>
                <a:cs typeface="Times New Roman"/>
              </a:rPr>
              <a:t> </a:t>
            </a:r>
            <a:r>
              <a:rPr lang="en-US" sz="2000" dirty="0" err="1" smtClean="0">
                <a:latin typeface="+mj-lt"/>
                <a:cs typeface="Times New Roman"/>
              </a:rPr>
              <a:t>Gruppe</a:t>
            </a:r>
            <a:r>
              <a:rPr lang="en-US" sz="2000" dirty="0" smtClean="0">
                <a:latin typeface="+mj-lt"/>
                <a:cs typeface="Times New Roman"/>
              </a:rPr>
              <a:t> von 4 </a:t>
            </a:r>
            <a:r>
              <a:rPr lang="en-US" sz="2000" dirty="0" err="1" smtClean="0">
                <a:latin typeface="+mj-lt"/>
                <a:cs typeface="Times New Roman"/>
              </a:rPr>
              <a:t>Personen</a:t>
            </a:r>
            <a:endParaRPr lang="en-US" sz="2000" dirty="0" smtClean="0">
              <a:latin typeface="+mj-lt"/>
              <a:cs typeface="Times New Roman"/>
            </a:endParaRPr>
          </a:p>
          <a:p>
            <a:r>
              <a:rPr lang="en-US" sz="2000" dirty="0" err="1" smtClean="0">
                <a:latin typeface="+mj-lt"/>
                <a:cs typeface="Times New Roman"/>
              </a:rPr>
              <a:t>Stellen</a:t>
            </a:r>
            <a:r>
              <a:rPr lang="en-US" sz="2000" dirty="0" smtClean="0">
                <a:latin typeface="+mj-lt"/>
                <a:cs typeface="Times New Roman"/>
              </a:rPr>
              <a:t> </a:t>
            </a:r>
            <a:r>
              <a:rPr lang="en-US" sz="2000" dirty="0" err="1" smtClean="0">
                <a:latin typeface="+mj-lt"/>
                <a:cs typeface="Times New Roman"/>
              </a:rPr>
              <a:t>Sie</a:t>
            </a:r>
            <a:r>
              <a:rPr lang="en-US" sz="2000" dirty="0" smtClean="0">
                <a:latin typeface="+mj-lt"/>
                <a:cs typeface="Times New Roman"/>
              </a:rPr>
              <a:t> </a:t>
            </a:r>
            <a:r>
              <a:rPr lang="en-US" sz="2000" dirty="0" err="1" smtClean="0">
                <a:latin typeface="+mj-lt"/>
                <a:cs typeface="Times New Roman"/>
              </a:rPr>
              <a:t>eine</a:t>
            </a:r>
            <a:r>
              <a:rPr lang="en-US" sz="2000" dirty="0" smtClean="0">
                <a:latin typeface="+mj-lt"/>
                <a:cs typeface="Times New Roman"/>
              </a:rPr>
              <a:t> PowerPoint her:</a:t>
            </a:r>
          </a:p>
          <a:p>
            <a:endParaRPr lang="en-US" sz="2000" dirty="0" smtClean="0">
              <a:latin typeface="+mj-lt"/>
              <a:cs typeface="Times New Roman"/>
            </a:endParaRPr>
          </a:p>
          <a:p>
            <a:pPr marL="411480" lvl="1" indent="0">
              <a:lnSpc>
                <a:spcPct val="130000"/>
              </a:lnSpc>
              <a:buNone/>
            </a:pPr>
            <a:r>
              <a:rPr lang="en-US" sz="1800" b="1" u="sng" dirty="0" smtClean="0">
                <a:latin typeface="+mj-lt"/>
                <a:cs typeface="Times New Roman"/>
              </a:rPr>
              <a:t>Slide 1</a:t>
            </a:r>
            <a:r>
              <a:rPr lang="en-US" sz="1800" dirty="0" smtClean="0">
                <a:latin typeface="+mj-lt"/>
                <a:cs typeface="Times New Roman"/>
              </a:rPr>
              <a:t>: Slide 1 muss </a:t>
            </a:r>
            <a:r>
              <a:rPr lang="en-US" sz="1800" dirty="0" err="1" smtClean="0">
                <a:latin typeface="+mj-lt"/>
                <a:cs typeface="Times New Roman"/>
              </a:rPr>
              <a:t>sich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über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eine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kurze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Biografie</a:t>
            </a:r>
            <a:r>
              <a:rPr lang="en-US" sz="1800" dirty="0" smtClean="0">
                <a:latin typeface="+mj-lt"/>
                <a:cs typeface="Times New Roman"/>
              </a:rPr>
              <a:t> der </a:t>
            </a:r>
            <a:r>
              <a:rPr lang="en-US" sz="1800" dirty="0" err="1" smtClean="0">
                <a:latin typeface="+mj-lt"/>
                <a:cs typeface="Times New Roman"/>
              </a:rPr>
              <a:t>Brüder</a:t>
            </a:r>
            <a:r>
              <a:rPr lang="en-US" sz="1800" dirty="0" smtClean="0">
                <a:latin typeface="+mj-lt"/>
                <a:cs typeface="Times New Roman"/>
              </a:rPr>
              <a:t> Grimm </a:t>
            </a:r>
            <a:r>
              <a:rPr lang="en-US" sz="1800" dirty="0" err="1" smtClean="0">
                <a:latin typeface="+mj-lt"/>
                <a:cs typeface="Times New Roman"/>
              </a:rPr>
              <a:t>handeln</a:t>
            </a:r>
            <a:r>
              <a:rPr lang="en-US" sz="1800" dirty="0" smtClean="0">
                <a:latin typeface="+mj-lt"/>
                <a:cs typeface="Times New Roman"/>
              </a:rPr>
              <a:t>. </a:t>
            </a:r>
            <a:r>
              <a:rPr lang="en-US" sz="1800" dirty="0" err="1" smtClean="0">
                <a:latin typeface="+mj-lt"/>
                <a:cs typeface="Times New Roman"/>
              </a:rPr>
              <a:t>Dazu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finden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Sie</a:t>
            </a:r>
            <a:r>
              <a:rPr lang="en-US" sz="1800" dirty="0">
                <a:latin typeface="+mj-lt"/>
                <a:cs typeface="Times New Roman"/>
              </a:rPr>
              <a:t> Information </a:t>
            </a:r>
            <a:r>
              <a:rPr lang="en-US" sz="1800" dirty="0" smtClean="0">
                <a:latin typeface="+mj-lt"/>
                <a:cs typeface="Times New Roman"/>
              </a:rPr>
              <a:t>auf:  		</a:t>
            </a:r>
            <a:r>
              <a:rPr lang="en-US" sz="1800" dirty="0" smtClean="0">
                <a:latin typeface="+mj-lt"/>
                <a:cs typeface="Times New Roman"/>
                <a:hlinkClick r:id="rId3"/>
              </a:rPr>
              <a:t>https</a:t>
            </a:r>
            <a:r>
              <a:rPr lang="en-US" sz="1800" dirty="0">
                <a:latin typeface="+mj-lt"/>
                <a:cs typeface="Times New Roman"/>
                <a:hlinkClick r:id="rId3"/>
              </a:rPr>
              <a:t>://www.deutsche-maerchenstrasse.com/de/die-brueder-grimm/lebensstationen-der-brueder-grimm</a:t>
            </a:r>
            <a:r>
              <a:rPr lang="en-US" sz="1800" dirty="0" smtClean="0">
                <a:latin typeface="+mj-lt"/>
                <a:cs typeface="Times New Roman"/>
                <a:hlinkClick r:id="rId3"/>
              </a:rPr>
              <a:t>/</a:t>
            </a:r>
            <a:r>
              <a:rPr lang="en-US" sz="1800" dirty="0" smtClean="0">
                <a:latin typeface="+mj-lt"/>
                <a:cs typeface="Times New Roman"/>
              </a:rPr>
              <a:t>	+ </a:t>
            </a:r>
            <a:r>
              <a:rPr lang="en-US" sz="1800" dirty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ein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Foto</a:t>
            </a:r>
            <a:r>
              <a:rPr lang="en-US" sz="1800" dirty="0" smtClean="0">
                <a:latin typeface="+mj-lt"/>
                <a:cs typeface="Times New Roman"/>
              </a:rPr>
              <a:t> von den </a:t>
            </a:r>
            <a:r>
              <a:rPr lang="en-US" sz="1800" dirty="0" err="1" smtClean="0">
                <a:latin typeface="+mj-lt"/>
                <a:cs typeface="Times New Roman"/>
              </a:rPr>
              <a:t>Brüdern</a:t>
            </a:r>
            <a:r>
              <a:rPr lang="en-US" sz="1800" dirty="0" smtClean="0">
                <a:latin typeface="+mj-lt"/>
                <a:cs typeface="Times New Roman"/>
              </a:rPr>
              <a:t>.</a:t>
            </a:r>
          </a:p>
          <a:p>
            <a:pPr marL="411480" lvl="1" indent="0">
              <a:lnSpc>
                <a:spcPct val="130000"/>
              </a:lnSpc>
              <a:buNone/>
            </a:pPr>
            <a:endParaRPr lang="en-US" sz="1800" b="1" u="sng" dirty="0" smtClean="0">
              <a:latin typeface="+mj-lt"/>
              <a:cs typeface="Times New Roman"/>
            </a:endParaRPr>
          </a:p>
          <a:p>
            <a:pPr marL="411480" lvl="1" indent="0">
              <a:lnSpc>
                <a:spcPct val="130000"/>
              </a:lnSpc>
              <a:buNone/>
            </a:pPr>
            <a:r>
              <a:rPr lang="en-US" sz="1800" b="1" u="sng" dirty="0" smtClean="0">
                <a:latin typeface="+mj-lt"/>
                <a:cs typeface="Times New Roman"/>
              </a:rPr>
              <a:t>Slide 2 und 3:</a:t>
            </a:r>
            <a:r>
              <a:rPr lang="en-US" sz="1800" b="1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Suchen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Sie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mindesten</a:t>
            </a:r>
            <a:r>
              <a:rPr lang="en-US" sz="1800" dirty="0" smtClean="0">
                <a:latin typeface="+mj-lt"/>
                <a:cs typeface="Times New Roman"/>
              </a:rPr>
              <a:t> 5 </a:t>
            </a:r>
            <a:r>
              <a:rPr lang="en-US" sz="1800" dirty="0" err="1" smtClean="0">
                <a:latin typeface="+mj-lt"/>
                <a:cs typeface="Times New Roman"/>
              </a:rPr>
              <a:t>andere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Märchen</a:t>
            </a:r>
            <a:r>
              <a:rPr lang="en-US" sz="1800" dirty="0" smtClean="0">
                <a:latin typeface="+mj-lt"/>
                <a:cs typeface="Times New Roman"/>
              </a:rPr>
              <a:t> von den </a:t>
            </a:r>
            <a:r>
              <a:rPr lang="en-US" sz="1800" dirty="0" err="1" smtClean="0">
                <a:latin typeface="+mj-lt"/>
                <a:cs typeface="Times New Roman"/>
              </a:rPr>
              <a:t>Brüdern</a:t>
            </a:r>
            <a:r>
              <a:rPr lang="en-US" sz="1800" dirty="0" smtClean="0">
                <a:latin typeface="+mj-lt"/>
                <a:cs typeface="Times New Roman"/>
              </a:rPr>
              <a:t> Grimm und </a:t>
            </a:r>
            <a:r>
              <a:rPr lang="en-US" sz="1800" dirty="0" err="1" smtClean="0">
                <a:latin typeface="+mj-lt"/>
                <a:cs typeface="Times New Roman"/>
              </a:rPr>
              <a:t>nennen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Sie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diese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hier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mit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einigen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Fotos.Finden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Sie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auch</a:t>
            </a:r>
            <a:r>
              <a:rPr lang="en-US" sz="1800" dirty="0" smtClean="0">
                <a:latin typeface="+mj-lt"/>
                <a:cs typeface="Times New Roman"/>
              </a:rPr>
              <a:t> die </a:t>
            </a:r>
            <a:r>
              <a:rPr lang="en-US" sz="1800" dirty="0" err="1" smtClean="0">
                <a:latin typeface="+mj-lt"/>
                <a:cs typeface="Times New Roman"/>
              </a:rPr>
              <a:t>englischenTiteln</a:t>
            </a:r>
            <a:r>
              <a:rPr lang="en-US" sz="1800" dirty="0" smtClean="0">
                <a:latin typeface="+mj-lt"/>
                <a:cs typeface="Times New Roman"/>
              </a:rPr>
              <a:t>. </a:t>
            </a:r>
            <a:r>
              <a:rPr lang="en-US" sz="1800" dirty="0" err="1" smtClean="0">
                <a:latin typeface="+mj-lt"/>
                <a:cs typeface="Times New Roman"/>
              </a:rPr>
              <a:t>Hilfe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finden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Sie</a:t>
            </a:r>
            <a:r>
              <a:rPr lang="en-US" sz="1800" dirty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auf:</a:t>
            </a:r>
            <a:r>
              <a:rPr lang="en-US" sz="1800" dirty="0" err="1" smtClean="0">
                <a:latin typeface="+mj-lt"/>
                <a:cs typeface="Times New Roman"/>
                <a:hlinkClick r:id="rId4"/>
              </a:rPr>
              <a:t>http</a:t>
            </a:r>
            <a:r>
              <a:rPr lang="en-US" sz="1800" dirty="0">
                <a:latin typeface="+mj-lt"/>
                <a:cs typeface="Times New Roman"/>
                <a:hlinkClick r:id="rId4"/>
              </a:rPr>
              <a:t>://www.grimmstories.com/de/grimm_maerchen/</a:t>
            </a:r>
            <a:r>
              <a:rPr lang="en-US" sz="1800" dirty="0" smtClean="0">
                <a:latin typeface="+mj-lt"/>
                <a:cs typeface="Times New Roman"/>
                <a:hlinkClick r:id="rId4"/>
              </a:rPr>
              <a:t>index</a:t>
            </a:r>
            <a:endParaRPr lang="en-US" sz="1800" dirty="0" smtClean="0">
              <a:latin typeface="+mj-lt"/>
              <a:cs typeface="Times New Roman"/>
            </a:endParaRPr>
          </a:p>
          <a:p>
            <a:pPr marL="411480" lvl="1" indent="0">
              <a:lnSpc>
                <a:spcPct val="130000"/>
              </a:lnSpc>
              <a:buNone/>
            </a:pPr>
            <a:endParaRPr lang="en-US" sz="1800" b="1" dirty="0" smtClean="0">
              <a:latin typeface="+mj-lt"/>
              <a:cs typeface="Times New Roman"/>
            </a:endParaRPr>
          </a:p>
          <a:p>
            <a:pPr marL="411480" lvl="1" indent="0">
              <a:lnSpc>
                <a:spcPct val="130000"/>
              </a:lnSpc>
              <a:buNone/>
            </a:pPr>
            <a:r>
              <a:rPr lang="en-US" sz="1800" b="1" dirty="0" smtClean="0">
                <a:latin typeface="+mj-lt"/>
                <a:cs typeface="Times New Roman"/>
              </a:rPr>
              <a:t>Slide 4: </a:t>
            </a:r>
            <a:r>
              <a:rPr lang="en-US" sz="1800" dirty="0" err="1" smtClean="0">
                <a:latin typeface="+mj-lt"/>
                <a:cs typeface="Times New Roman"/>
              </a:rPr>
              <a:t>Jede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Gruppe</a:t>
            </a:r>
            <a:r>
              <a:rPr lang="en-US" sz="1800" dirty="0" smtClean="0">
                <a:latin typeface="+mj-lt"/>
                <a:cs typeface="Times New Roman"/>
              </a:rPr>
              <a:t> muss </a:t>
            </a:r>
            <a:r>
              <a:rPr lang="en-US" sz="1800" dirty="0" err="1" smtClean="0">
                <a:latin typeface="+mj-lt"/>
                <a:cs typeface="Times New Roman"/>
              </a:rPr>
              <a:t>sich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ein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unterschiedliches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Märchen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aussuchen</a:t>
            </a:r>
            <a:r>
              <a:rPr lang="en-US" sz="1800" dirty="0" smtClean="0">
                <a:latin typeface="+mj-lt"/>
                <a:cs typeface="Times New Roman"/>
              </a:rPr>
              <a:t> (Slide 2 von </a:t>
            </a:r>
            <a:r>
              <a:rPr lang="en-US" sz="1800" dirty="0" err="1" smtClean="0">
                <a:latin typeface="+mj-lt"/>
                <a:cs typeface="Times New Roman"/>
              </a:rPr>
              <a:t>dieser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Pp</a:t>
            </a:r>
            <a:r>
              <a:rPr lang="en-US" sz="1800" dirty="0" smtClean="0">
                <a:latin typeface="+mj-lt"/>
                <a:cs typeface="Times New Roman"/>
              </a:rPr>
              <a:t>). </a:t>
            </a:r>
            <a:r>
              <a:rPr lang="en-US" sz="1800" dirty="0" err="1" smtClean="0">
                <a:latin typeface="+mj-lt"/>
                <a:cs typeface="Times New Roman"/>
              </a:rPr>
              <a:t>Fassen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Sie</a:t>
            </a:r>
            <a:r>
              <a:rPr lang="en-US" sz="1800" dirty="0" smtClean="0">
                <a:latin typeface="+mj-lt"/>
                <a:cs typeface="Times New Roman"/>
              </a:rPr>
              <a:t> nun in den </a:t>
            </a:r>
            <a:r>
              <a:rPr lang="en-US" sz="1800" dirty="0" err="1" smtClean="0">
                <a:latin typeface="+mj-lt"/>
                <a:cs typeface="Times New Roman"/>
              </a:rPr>
              <a:t>nächsten</a:t>
            </a:r>
            <a:r>
              <a:rPr lang="en-US" sz="1800" dirty="0" smtClean="0">
                <a:latin typeface="+mj-lt"/>
                <a:cs typeface="Times New Roman"/>
              </a:rPr>
              <a:t> Slides dieses </a:t>
            </a:r>
            <a:r>
              <a:rPr lang="en-US" sz="1800" dirty="0" err="1" smtClean="0">
                <a:latin typeface="+mj-lt"/>
                <a:cs typeface="Times New Roman"/>
              </a:rPr>
              <a:t>Märchen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kurz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zusammen</a:t>
            </a:r>
            <a:r>
              <a:rPr lang="en-US" sz="1800" dirty="0" smtClean="0">
                <a:latin typeface="+mj-lt"/>
                <a:cs typeface="Times New Roman"/>
              </a:rPr>
              <a:t>. </a:t>
            </a:r>
            <a:r>
              <a:rPr lang="en-US" sz="1800" dirty="0" err="1" smtClean="0">
                <a:latin typeface="+mj-lt"/>
                <a:cs typeface="Times New Roman"/>
              </a:rPr>
              <a:t>Vergessen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Sie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nicht</a:t>
            </a:r>
            <a:r>
              <a:rPr lang="en-US" sz="1800" dirty="0" smtClean="0">
                <a:latin typeface="+mj-lt"/>
                <a:cs typeface="Times New Roman"/>
              </a:rPr>
              <a:t> die </a:t>
            </a:r>
            <a:r>
              <a:rPr lang="en-US" sz="1800" dirty="0" err="1" smtClean="0">
                <a:latin typeface="+mj-lt"/>
                <a:cs typeface="Times New Roman"/>
              </a:rPr>
              <a:t>wichtigen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Informationen</a:t>
            </a:r>
            <a:r>
              <a:rPr lang="en-US" sz="1800" dirty="0" smtClean="0">
                <a:latin typeface="+mj-lt"/>
                <a:cs typeface="Times New Roman"/>
              </a:rPr>
              <a:t> des </a:t>
            </a:r>
            <a:r>
              <a:rPr lang="en-US" sz="1800" dirty="0" err="1" smtClean="0">
                <a:latin typeface="+mj-lt"/>
                <a:cs typeface="Times New Roman"/>
              </a:rPr>
              <a:t>Märchens</a:t>
            </a:r>
            <a:r>
              <a:rPr lang="en-US" sz="1800" dirty="0" smtClean="0">
                <a:latin typeface="+mj-lt"/>
                <a:cs typeface="Times New Roman"/>
              </a:rPr>
              <a:t>. </a:t>
            </a:r>
            <a:r>
              <a:rPr lang="en-US" sz="1800" dirty="0" err="1" smtClean="0">
                <a:latin typeface="+mj-lt"/>
                <a:cs typeface="Times New Roman"/>
              </a:rPr>
              <a:t>Zeigen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Sie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auch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einige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Fotos</a:t>
            </a:r>
            <a:r>
              <a:rPr lang="en-US" sz="1800" dirty="0">
                <a:latin typeface="+mj-lt"/>
                <a:cs typeface="Times New Roman"/>
              </a:rPr>
              <a:t> </a:t>
            </a:r>
            <a:r>
              <a:rPr lang="en-US" sz="1800" dirty="0" smtClean="0">
                <a:latin typeface="+mj-lt"/>
                <a:cs typeface="Times New Roman"/>
              </a:rPr>
              <a:t>dieses </a:t>
            </a:r>
            <a:r>
              <a:rPr lang="en-US" sz="1800" dirty="0" err="1" smtClean="0">
                <a:latin typeface="+mj-lt"/>
                <a:cs typeface="Times New Roman"/>
              </a:rPr>
              <a:t>Märchens</a:t>
            </a:r>
            <a:r>
              <a:rPr lang="en-US" sz="1800" dirty="0" smtClean="0">
                <a:latin typeface="+mj-lt"/>
                <a:cs typeface="Times New Roman"/>
              </a:rPr>
              <a:t>. </a:t>
            </a:r>
          </a:p>
          <a:p>
            <a:pPr marL="411480" lvl="1" indent="0">
              <a:lnSpc>
                <a:spcPct val="130000"/>
              </a:lnSpc>
              <a:buNone/>
            </a:pPr>
            <a:endParaRPr lang="en-US" sz="1800" b="1" u="sng" dirty="0" smtClean="0">
              <a:latin typeface="+mj-lt"/>
              <a:cs typeface="Times New Roman"/>
            </a:endParaRPr>
          </a:p>
          <a:p>
            <a:pPr marL="411480" lvl="1" indent="0">
              <a:lnSpc>
                <a:spcPct val="130000"/>
              </a:lnSpc>
              <a:buNone/>
            </a:pPr>
            <a:r>
              <a:rPr lang="en-US" sz="1800" b="1" u="sng" dirty="0" err="1" smtClean="0">
                <a:latin typeface="+mj-lt"/>
                <a:cs typeface="Times New Roman"/>
              </a:rPr>
              <a:t>Als</a:t>
            </a:r>
            <a:r>
              <a:rPr lang="en-US" sz="1800" b="1" u="sng" dirty="0" smtClean="0">
                <a:latin typeface="+mj-lt"/>
                <a:cs typeface="Times New Roman"/>
              </a:rPr>
              <a:t> </a:t>
            </a:r>
            <a:r>
              <a:rPr lang="en-US" sz="1800" b="1" u="sng" dirty="0" err="1" smtClean="0">
                <a:latin typeface="+mj-lt"/>
                <a:cs typeface="Times New Roman"/>
              </a:rPr>
              <a:t>Letztes</a:t>
            </a:r>
            <a:r>
              <a:rPr lang="en-US" sz="1800" b="1" dirty="0" smtClean="0">
                <a:latin typeface="+mj-lt"/>
                <a:cs typeface="Times New Roman"/>
              </a:rPr>
              <a:t>: </a:t>
            </a:r>
            <a:r>
              <a:rPr lang="en-US" sz="1800" dirty="0" err="1" smtClean="0">
                <a:latin typeface="+mj-lt"/>
                <a:cs typeface="Times New Roman"/>
              </a:rPr>
              <a:t>Ende</a:t>
            </a:r>
            <a:r>
              <a:rPr lang="en-US" sz="1800" dirty="0" smtClean="0">
                <a:latin typeface="+mj-lt"/>
                <a:cs typeface="Times New Roman"/>
              </a:rPr>
              <a:t> und </a:t>
            </a:r>
            <a:r>
              <a:rPr lang="en-US" sz="1800" dirty="0" err="1" smtClean="0">
                <a:latin typeface="+mj-lt"/>
                <a:cs typeface="Times New Roman"/>
              </a:rPr>
              <a:t>Ihre</a:t>
            </a:r>
            <a:r>
              <a:rPr lang="en-US" sz="1800" dirty="0" smtClean="0">
                <a:latin typeface="+mj-lt"/>
                <a:cs typeface="Times New Roman"/>
              </a:rPr>
              <a:t> </a:t>
            </a:r>
            <a:r>
              <a:rPr lang="en-US" sz="1800" dirty="0" err="1" smtClean="0">
                <a:latin typeface="+mj-lt"/>
                <a:cs typeface="Times New Roman"/>
              </a:rPr>
              <a:t>Namen</a:t>
            </a:r>
            <a:r>
              <a:rPr lang="en-US" sz="1800" dirty="0" smtClean="0">
                <a:latin typeface="+mj-lt"/>
                <a:cs typeface="Times New Roman"/>
              </a:rPr>
              <a:t>!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 Grimm-</a:t>
            </a:r>
            <a:r>
              <a:rPr lang="en-US" dirty="0" err="1" smtClean="0"/>
              <a:t>Projekt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094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5377D40785C247BA225570FBD76B03" ma:contentTypeVersion="18" ma:contentTypeDescription="Create a new document." ma:contentTypeScope="" ma:versionID="9d774f8c8f341221ea5191706db690ba">
  <xsd:schema xmlns:xsd="http://www.w3.org/2001/XMLSchema" xmlns:xs="http://www.w3.org/2001/XMLSchema" xmlns:p="http://schemas.microsoft.com/office/2006/metadata/properties" xmlns:ns2="44800424-5585-4857-844b-26784bb1c00c" xmlns:ns3="edf92846-ffbd-4cce-a7aa-150dc407b8cc" targetNamespace="http://schemas.microsoft.com/office/2006/metadata/properties" ma:root="true" ma:fieldsID="110d6de8de27104524a92860e858e6a5" ns2:_="" ns3:_="">
    <xsd:import namespace="44800424-5585-4857-844b-26784bb1c00c"/>
    <xsd:import namespace="edf92846-ffbd-4cce-a7aa-150dc407b8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00424-5585-4857-844b-26784bb1c0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c2c5899-478d-4689-af14-80570c5f1c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92846-ffbd-4cce-a7aa-150dc407b8c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a4757ca-8ce3-4e3a-9aa2-22ee2d548de8}" ma:internalName="TaxCatchAll" ma:showField="CatchAllData" ma:web="edf92846-ffbd-4cce-a7aa-150dc407b8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df92846-ffbd-4cce-a7aa-150dc407b8cc" xsi:nil="true"/>
    <lcf76f155ced4ddcb4097134ff3c332f xmlns="44800424-5585-4857-844b-26784bb1c00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75D7E5E-3245-4F69-9164-64028235399E}"/>
</file>

<file path=customXml/itemProps2.xml><?xml version="1.0" encoding="utf-8"?>
<ds:datastoreItem xmlns:ds="http://schemas.openxmlformats.org/officeDocument/2006/customXml" ds:itemID="{D498124A-2438-48A4-8DD8-7879AFE72B8A}"/>
</file>

<file path=customXml/itemProps3.xml><?xml version="1.0" encoding="utf-8"?>
<ds:datastoreItem xmlns:ds="http://schemas.openxmlformats.org/officeDocument/2006/customXml" ds:itemID="{DD54B5EC-9DC9-4F9F-A5FA-E295CF7DF6A1}"/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108</TotalTime>
  <Words>429</Words>
  <Application>Microsoft Macintosh PowerPoint</Application>
  <PresentationFormat>On-screen Show (4:3)</PresentationFormat>
  <Paragraphs>48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Hardcover</vt:lpstr>
      <vt:lpstr>Die Brüder Grimm</vt:lpstr>
      <vt:lpstr>Kinder- und Hausmärchen: Wie heißen diese Märchen auf Englisch? </vt:lpstr>
      <vt:lpstr>Brüder Grimm</vt:lpstr>
      <vt:lpstr>Klassendiskussion</vt:lpstr>
      <vt:lpstr>Das Grimm-Projekt!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Brüder Grimm</dc:title>
  <dc:creator>S K</dc:creator>
  <cp:lastModifiedBy>S K</cp:lastModifiedBy>
  <cp:revision>8</cp:revision>
  <dcterms:created xsi:type="dcterms:W3CDTF">2017-08-08T17:36:36Z</dcterms:created>
  <dcterms:modified xsi:type="dcterms:W3CDTF">2017-08-09T17:34:18Z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0x010100025377D40785C247BA225570FBD76B03</vt:lpwstr>
  </property>
</Properties>
</file>